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Heebo"/>
      <p:regular r:id="rId15"/>
      <p:bold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ebo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font" Target="fonts/Heebo-bold.fntdata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HR Attrition Intelligence Dashboard</a:t>
            </a:r>
            <a:endParaRPr b="0" i="0" sz="39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Transforming raw HR data into decision-grade insights for strategic workforce retention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070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/>
          <p:nvPr/>
        </p:nvSpPr>
        <p:spPr>
          <a:xfrm>
            <a:off x="933569" y="2692598"/>
            <a:ext cx="2248138" cy="331589"/>
          </a:xfrm>
          <a:prstGeom prst="roundRect">
            <a:avLst>
              <a:gd fmla="val 17892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1039416" y="2745462"/>
            <a:ext cx="2036445" cy="2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100"/>
              <a:buFont typeface="Heebo"/>
              <a:buNone/>
            </a:pPr>
            <a:r>
              <a:rPr b="0" i="0" lang="en-US" sz="11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STRATEGIC RECOMMENDATION</a:t>
            </a:r>
            <a:endParaRPr b="0" i="0" sz="1100" u="none" cap="none" strike="noStrike"/>
          </a:p>
        </p:txBody>
      </p:sp>
      <p:sp>
        <p:nvSpPr>
          <p:cNvPr id="248" name="Google Shape;248;p22"/>
          <p:cNvSpPr/>
          <p:nvPr/>
        </p:nvSpPr>
        <p:spPr>
          <a:xfrm>
            <a:off x="933569" y="3094792"/>
            <a:ext cx="4414123" cy="551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450"/>
              <a:buFont typeface="Montserrat"/>
              <a:buNone/>
            </a:pPr>
            <a:r>
              <a:rPr b="0" i="0" lang="en-US" sz="34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Path Forward</a:t>
            </a:r>
            <a:endParaRPr b="0" i="0" sz="3450" u="none" cap="none" strike="noStrike"/>
          </a:p>
        </p:txBody>
      </p:sp>
      <p:sp>
        <p:nvSpPr>
          <p:cNvPr id="249" name="Google Shape;249;p22"/>
          <p:cNvSpPr/>
          <p:nvPr/>
        </p:nvSpPr>
        <p:spPr>
          <a:xfrm>
            <a:off x="933569" y="3911203"/>
            <a:ext cx="12763262" cy="56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This dashboard should be used as a monthly leadership review tool, retention strategy planning base, and performance management input. Without acting on these insights, attrition costs will compound.</a:t>
            </a:r>
            <a:endParaRPr b="0" i="0" sz="1350" u="none" cap="none" strike="noStrike"/>
          </a:p>
        </p:txBody>
      </p:sp>
      <p:sp>
        <p:nvSpPr>
          <p:cNvPr id="250" name="Google Shape;250;p22"/>
          <p:cNvSpPr/>
          <p:nvPr/>
        </p:nvSpPr>
        <p:spPr>
          <a:xfrm>
            <a:off x="933569" y="4674632"/>
            <a:ext cx="176451" cy="220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350" u="none" cap="none" strike="noStrike"/>
          </a:p>
        </p:txBody>
      </p:sp>
      <p:pic>
        <p:nvPicPr>
          <p:cNvPr descr="preencoded.png" id="251" name="Google Shape;2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569" y="4951690"/>
            <a:ext cx="6293406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933569" y="5085636"/>
            <a:ext cx="3049905" cy="27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Monthly Leadership Review</a:t>
            </a:r>
            <a:endParaRPr b="0" i="0" sz="1700" u="none" cap="none" strike="noStrike"/>
          </a:p>
        </p:txBody>
      </p:sp>
      <p:sp>
        <p:nvSpPr>
          <p:cNvPr id="253" name="Google Shape;253;p22"/>
          <p:cNvSpPr/>
          <p:nvPr/>
        </p:nvSpPr>
        <p:spPr>
          <a:xfrm>
            <a:off x="933569" y="5467350"/>
            <a:ext cx="6293406" cy="28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Integrate dashboard insights into executive decision-making cycles</a:t>
            </a:r>
            <a:endParaRPr b="0" i="0" sz="1350" u="none" cap="none" strike="noStrike"/>
          </a:p>
        </p:txBody>
      </p:sp>
      <p:sp>
        <p:nvSpPr>
          <p:cNvPr id="254" name="Google Shape;254;p22"/>
          <p:cNvSpPr/>
          <p:nvPr/>
        </p:nvSpPr>
        <p:spPr>
          <a:xfrm>
            <a:off x="7403425" y="4674632"/>
            <a:ext cx="176451" cy="220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350" u="none" cap="none" strike="noStrike"/>
          </a:p>
        </p:txBody>
      </p:sp>
      <p:pic>
        <p:nvPicPr>
          <p:cNvPr descr="preencoded.png"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3425" y="4951690"/>
            <a:ext cx="6293406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7403425" y="5085636"/>
            <a:ext cx="2515314" cy="27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Targeted Interventions</a:t>
            </a:r>
            <a:endParaRPr b="0" i="0" sz="170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7403425" y="5467350"/>
            <a:ext cx="6293406" cy="28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Implement department-specific and role-based retention strategies</a:t>
            </a:r>
            <a:endParaRPr b="0" i="0" sz="1350" u="none" cap="none" strike="noStrike"/>
          </a:p>
        </p:txBody>
      </p:sp>
      <p:sp>
        <p:nvSpPr>
          <p:cNvPr id="258" name="Google Shape;258;p22"/>
          <p:cNvSpPr/>
          <p:nvPr/>
        </p:nvSpPr>
        <p:spPr>
          <a:xfrm>
            <a:off x="933569" y="6058614"/>
            <a:ext cx="176451" cy="220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350" u="none" cap="none" strike="noStrike"/>
          </a:p>
        </p:txBody>
      </p:sp>
      <p:pic>
        <p:nvPicPr>
          <p:cNvPr descr="preencoded.png"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569" y="6316504"/>
            <a:ext cx="6293406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933569" y="6469618"/>
            <a:ext cx="2314218" cy="27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Proactive Monitoring</a:t>
            </a:r>
            <a:endParaRPr b="0" i="0" sz="1700" u="none" cap="none" strike="noStrike"/>
          </a:p>
        </p:txBody>
      </p:sp>
      <p:sp>
        <p:nvSpPr>
          <p:cNvPr id="261" name="Google Shape;261;p22"/>
          <p:cNvSpPr/>
          <p:nvPr/>
        </p:nvSpPr>
        <p:spPr>
          <a:xfrm>
            <a:off x="933569" y="6851333"/>
            <a:ext cx="6293406" cy="28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Quarterly pulse surveys and manager effectiveness tracking</a:t>
            </a:r>
            <a:endParaRPr b="0" i="0" sz="135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7403425" y="6058614"/>
            <a:ext cx="176451" cy="220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Montserrat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350" u="none" cap="none" strike="noStrike"/>
          </a:p>
        </p:txBody>
      </p:sp>
      <p:pic>
        <p:nvPicPr>
          <p:cNvPr descr="preencoded.png" id="263" name="Google Shape;2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3425" y="6316504"/>
            <a:ext cx="6293406" cy="2286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7403425" y="6469618"/>
            <a:ext cx="2207062" cy="275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Measure Impact</a:t>
            </a:r>
            <a:endParaRPr b="0" i="0" sz="1700" u="none" cap="none" strike="noStrike"/>
          </a:p>
        </p:txBody>
      </p:sp>
      <p:sp>
        <p:nvSpPr>
          <p:cNvPr id="265" name="Google Shape;265;p22"/>
          <p:cNvSpPr/>
          <p:nvPr/>
        </p:nvSpPr>
        <p:spPr>
          <a:xfrm>
            <a:off x="7403425" y="6851333"/>
            <a:ext cx="6293406" cy="28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Track retention improvement within two review cycles</a:t>
            </a:r>
            <a:endParaRPr b="0" i="0" sz="1350" u="none" cap="none" strike="noStrike"/>
          </a:p>
        </p:txBody>
      </p:sp>
      <p:sp>
        <p:nvSpPr>
          <p:cNvPr id="266" name="Google Shape;266;p22"/>
          <p:cNvSpPr/>
          <p:nvPr/>
        </p:nvSpPr>
        <p:spPr>
          <a:xfrm>
            <a:off x="933569" y="7464743"/>
            <a:ext cx="12763262" cy="282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Heebo"/>
              <a:buNone/>
            </a:pPr>
            <a:r>
              <a:rPr b="1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Expected Outcome:</a:t>
            </a:r>
            <a:r>
              <a:rPr b="0" i="0" lang="en-US" sz="13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With targeted intervention, measurable retention improvement within two review cycles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93790" y="1425059"/>
            <a:ext cx="1894523" cy="373142"/>
          </a:xfrm>
          <a:prstGeom prst="roundRect">
            <a:avLst>
              <a:gd fmla="val 17872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912852" y="1484590"/>
            <a:ext cx="1656398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BUSINESS CHALLENGE</a:t>
            </a:r>
            <a:endParaRPr b="0" i="0" sz="12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1877497"/>
            <a:ext cx="5378648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The Attrition Problem</a:t>
            </a:r>
            <a:endParaRPr b="0" i="0" sz="39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2795230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Employee attrition directly impacts cost, productivity, team stability, and leadership bandwidth. Organizations face four critical blind spots that prevent effective retention strategies.</a:t>
            </a:r>
            <a:endParaRPr b="0" i="0" sz="15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93790" y="3653552"/>
            <a:ext cx="6422231" cy="1476256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999768" y="3859530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b="0" i="0" sz="19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999768" y="4288750"/>
            <a:ext cx="601027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Lack of visibility on where attrition is concentrated across departments and roles</a:t>
            </a:r>
            <a:endParaRPr b="0" i="0" sz="15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414379" y="3653552"/>
            <a:ext cx="6422231" cy="1476256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620357" y="3859530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b="0" i="0" sz="19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620357" y="4288750"/>
            <a:ext cx="601027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Inability to identify which employee segments are most at risk of leaving</a:t>
            </a:r>
            <a:endParaRPr b="0" i="0" sz="15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790" y="5328166"/>
            <a:ext cx="6422231" cy="1476256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99768" y="553414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b="0" i="0" sz="19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999768" y="5963364"/>
            <a:ext cx="601027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No clarity on the root causes driving employees to exit the organization</a:t>
            </a:r>
            <a:endParaRPr b="0" i="0" sz="15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414379" y="5328166"/>
            <a:ext cx="6422231" cy="1476256"/>
          </a:xfrm>
          <a:prstGeom prst="roundRect">
            <a:avLst>
              <a:gd fmla="val 5647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7620357" y="553414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b="0" i="0" sz="19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620357" y="5963364"/>
            <a:ext cx="6010275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Absence of data-backed actions for HR teams and leadership to implement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280190" y="1649730"/>
            <a:ext cx="1854160" cy="373142"/>
          </a:xfrm>
          <a:prstGeom prst="roundRect">
            <a:avLst>
              <a:gd fmla="val 17872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399252" y="1709261"/>
            <a:ext cx="161603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EXECUTIVE SUMMARY</a:t>
            </a:r>
            <a:endParaRPr b="0" i="0" sz="12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6280190" y="2102168"/>
            <a:ext cx="5838587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Critical KPIs at a Glance</a:t>
            </a:r>
            <a:endParaRPr b="0" i="0" sz="39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6280190" y="3019901"/>
            <a:ext cx="7556421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KPI layer acts as an executive summary, answering first-level questions before drilling deeper. Leadership no longer relies on intuition—these metrics immediately signal whether attrition is a structural issue or a localized problem.</a:t>
            </a:r>
            <a:endParaRPr b="0" i="0" sz="15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280190" y="4294942"/>
            <a:ext cx="2353389" cy="65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150"/>
              <a:buFont typeface="Montserrat"/>
              <a:buNone/>
            </a:pPr>
            <a:r>
              <a:rPr b="0" i="0" lang="en-US" sz="5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1,470</a:t>
            </a:r>
            <a:endParaRPr b="0" i="0" sz="51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6280190" y="5197912"/>
            <a:ext cx="2353389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Total Employees</a:t>
            </a:r>
            <a:endParaRPr b="0" i="0" sz="19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6280190" y="5627132"/>
            <a:ext cx="2353389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Establishes workforce scale and provides context for all attrition metrics</a:t>
            </a:r>
            <a:endParaRPr b="0" i="0" sz="15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8881586" y="4294942"/>
            <a:ext cx="2353508" cy="65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150"/>
              <a:buFont typeface="Montserrat"/>
              <a:buNone/>
            </a:pPr>
            <a:r>
              <a:rPr b="0" i="0" lang="en-US" sz="5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16.1%</a:t>
            </a:r>
            <a:endParaRPr b="0" i="0" sz="51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8881586" y="5197912"/>
            <a:ext cx="2353508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Attrition Rate</a:t>
            </a:r>
            <a:endParaRPr b="0" i="0" sz="19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8881586" y="5627132"/>
            <a:ext cx="2353508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Quantifies workforce leakage and flags intervention needs</a:t>
            </a:r>
            <a:endParaRPr b="0" i="0" sz="15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11483102" y="4294942"/>
            <a:ext cx="2353389" cy="65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5150"/>
              <a:buFont typeface="Montserrat"/>
              <a:buNone/>
            </a:pPr>
            <a:r>
              <a:rPr b="0" i="0" lang="en-US" sz="51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38</a:t>
            </a:r>
            <a:endParaRPr b="0" i="0" sz="51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11483102" y="5197912"/>
            <a:ext cx="2353389" cy="620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High Performer Loss</a:t>
            </a:r>
            <a:endParaRPr b="0" i="0" sz="19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1483102" y="5937290"/>
            <a:ext cx="2353389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Critical risk metric tracking top talent exits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6280190" y="1981557"/>
            <a:ext cx="6388775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Leading Indicators of Risk</a:t>
            </a:r>
            <a:endParaRPr b="0" i="0" sz="390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6280190" y="309764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300"/>
              <a:buFont typeface="Montserrat"/>
              <a:buNone/>
            </a:pPr>
            <a:r>
              <a:rPr b="0" i="0" lang="en-US" sz="2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Job Satisfaction</a:t>
            </a:r>
            <a:endParaRPr b="0" i="0" sz="23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6280190" y="3668078"/>
            <a:ext cx="3536156" cy="1905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Measures overall morale and acts as a leading indicator for future attrition. Lower satisfaction bands directly correlate with higher exit rates, enabling proactive risk detection rather than reactive exit interviews.</a:t>
            </a:r>
            <a:endParaRPr b="0" i="0" sz="15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6280190" y="5751909"/>
            <a:ext cx="35361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Average Score: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2.73 out of 5</a:t>
            </a:r>
            <a:endParaRPr b="0" i="0" sz="15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10308074" y="309764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300"/>
              <a:buFont typeface="Montserrat"/>
              <a:buNone/>
            </a:pPr>
            <a:r>
              <a:rPr b="0" i="0" lang="en-US" sz="2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Promotion Gaps</a:t>
            </a:r>
            <a:endParaRPr b="0" i="0" sz="23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10308074" y="3668078"/>
            <a:ext cx="3536156" cy="158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Highlights career stagnation risk. Long gaps between promotions correlate strongly with voluntary exits and identify silent disengagement before resignation occurs.</a:t>
            </a:r>
            <a:endParaRPr b="0" i="0" sz="15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10308074" y="5434370"/>
            <a:ext cx="35361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Average Years Since Promotion: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2.2 years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793790" y="1259800"/>
            <a:ext cx="1996797" cy="388382"/>
          </a:xfrm>
          <a:prstGeom prst="roundRect">
            <a:avLst>
              <a:gd fmla="val 17171" name="adj"/>
            </a:avLst>
          </a:prstGeom>
          <a:noFill/>
          <a:ln cap="flat" cmpd="sng" w="9525">
            <a:solidFill>
              <a:srgbClr val="481C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920472" y="1326952"/>
            <a:ext cx="1743432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81C9E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481C9E"/>
                </a:solidFill>
                <a:latin typeface="Heebo"/>
                <a:ea typeface="Heebo"/>
                <a:cs typeface="Heebo"/>
                <a:sym typeface="Heebo"/>
              </a:rPr>
              <a:t>DEPARTMENT ANALYSIS</a:t>
            </a:r>
            <a:endParaRPr b="0" i="0" sz="125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93790" y="1727478"/>
            <a:ext cx="6448782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Where the Problem Exists</a:t>
            </a:r>
            <a:endParaRPr b="0" i="0" sz="39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93790" y="2645212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Certain departments show disproportionately higher attrition compared to their headcount share. This analysis pinpoints departments draining hiring and training budgets, preventing blanket HR policies by enabling targeted interventions.</a:t>
            </a:r>
            <a:endParaRPr b="0" i="0" sz="15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3503533"/>
            <a:ext cx="4215289" cy="2399705"/>
          </a:xfrm>
          <a:prstGeom prst="roundRect">
            <a:avLst>
              <a:gd fmla="val 4573" name="adj"/>
            </a:avLst>
          </a:prstGeom>
          <a:solidFill>
            <a:srgbClr val="0D0A2C">
              <a:alpha val="94901"/>
            </a:srgbClr>
          </a:solidFill>
          <a:ln cap="flat" cmpd="sng" w="22850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30" y="3503533"/>
            <a:ext cx="91440" cy="2399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1083588" y="372475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Sales Department</a:t>
            </a:r>
            <a:endParaRPr b="0" i="0" sz="19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1083588" y="4153972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Highest attrition concentration</a:t>
            </a:r>
            <a:endParaRPr b="0" i="0" sz="15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083588" y="4590574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High-pressure environment</a:t>
            </a:r>
            <a:endParaRPr b="0" i="0" sz="15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1083588" y="4977527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Performance-driven stress</a:t>
            </a:r>
            <a:endParaRPr b="0" i="0" sz="15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1083588" y="5364480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Competitive market poaching</a:t>
            </a:r>
            <a:endParaRPr b="0" i="0" sz="155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5207437" y="3503533"/>
            <a:ext cx="4215408" cy="2399705"/>
          </a:xfrm>
          <a:prstGeom prst="roundRect">
            <a:avLst>
              <a:gd fmla="val 4573" name="adj"/>
            </a:avLst>
          </a:prstGeom>
          <a:solidFill>
            <a:srgbClr val="0D0A2C">
              <a:alpha val="94901"/>
            </a:srgbClr>
          </a:solidFill>
          <a:ln cap="flat" cmpd="sng" w="22850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577" y="3503533"/>
            <a:ext cx="91440" cy="2399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5497235" y="372475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R&amp;D Teams</a:t>
            </a:r>
            <a:endParaRPr b="0" i="0" sz="195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5497235" y="4153972"/>
            <a:ext cx="370439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Moderate-high exit rates</a:t>
            </a:r>
            <a:endParaRPr b="0" i="0" sz="155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5497235" y="4590574"/>
            <a:ext cx="370439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Limited growth visibility</a:t>
            </a:r>
            <a:endParaRPr b="0" i="0" sz="155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5497235" y="4977527"/>
            <a:ext cx="370439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Project-based instability</a:t>
            </a:r>
            <a:endParaRPr b="0" i="0" sz="15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5497235" y="5364480"/>
            <a:ext cx="3704392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Skill underutilization</a:t>
            </a:r>
            <a:endParaRPr b="0" i="0" sz="155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9621203" y="3503533"/>
            <a:ext cx="4215289" cy="2399705"/>
          </a:xfrm>
          <a:prstGeom prst="roundRect">
            <a:avLst>
              <a:gd fmla="val 4573" name="adj"/>
            </a:avLst>
          </a:prstGeom>
          <a:solidFill>
            <a:srgbClr val="0D0A2C">
              <a:alpha val="94901"/>
            </a:srgbClr>
          </a:solidFill>
          <a:ln cap="flat" cmpd="sng" w="22850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343" y="3503533"/>
            <a:ext cx="91440" cy="2399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9911001" y="372475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b="0" i="0" sz="19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9911001" y="4153972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Operational role challenges</a:t>
            </a:r>
            <a:endParaRPr b="0" i="0" sz="15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9911001" y="4590574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Workload imbalances</a:t>
            </a:r>
            <a:endParaRPr b="0" i="0" sz="15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9911001" y="4977527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Entry-level churn</a:t>
            </a:r>
            <a:endParaRPr b="0" i="0" sz="15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9911001" y="5364480"/>
            <a:ext cx="3704273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Char char="•"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Career path ambiguity</a:t>
            </a:r>
            <a:endParaRPr b="0" i="0" sz="15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793790" y="6126480"/>
            <a:ext cx="13042821" cy="843201"/>
          </a:xfrm>
          <a:prstGeom prst="roundRect">
            <a:avLst>
              <a:gd fmla="val 9886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148" y="6414135"/>
            <a:ext cx="248007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1438513" y="6374368"/>
            <a:ext cx="12199739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Suggested Action:</a:t>
            </a:r>
            <a:r>
              <a:rPr b="0" i="0" lang="en-US" sz="155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Implement department-specific retention strategies and role redesign initiatives in high-attrition teams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9614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1643658" y="2518886"/>
            <a:ext cx="1660565" cy="310039"/>
          </a:xfrm>
          <a:prstGeom prst="roundRect">
            <a:avLst>
              <a:gd fmla="val 17006" name="adj"/>
            </a:avLst>
          </a:prstGeom>
          <a:noFill/>
          <a:ln cap="flat" cmpd="sng" w="9525">
            <a:solidFill>
              <a:srgbClr val="481C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1745337" y="2573536"/>
            <a:ext cx="1457206" cy="200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81C9E"/>
              </a:buClr>
              <a:buSzPts val="950"/>
              <a:buFont typeface="Heebo"/>
              <a:buNone/>
            </a:pPr>
            <a:r>
              <a:rPr b="0" i="0" lang="en-US" sz="950" u="none" cap="none" strike="noStrike">
                <a:solidFill>
                  <a:srgbClr val="481C9E"/>
                </a:solidFill>
                <a:latin typeface="Heebo"/>
                <a:ea typeface="Heebo"/>
                <a:cs typeface="Heebo"/>
                <a:sym typeface="Heebo"/>
              </a:rPr>
              <a:t>DEMOGRAPHIC INSIGHTS</a:t>
            </a:r>
            <a:endParaRPr b="0" i="0" sz="9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643658" y="2891671"/>
            <a:ext cx="5646896" cy="4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050"/>
              <a:buFont typeface="Montserrat"/>
              <a:buNone/>
            </a:pPr>
            <a:r>
              <a:rPr b="0" i="0" lang="en-US" sz="305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Who Is Leaving: Age Analysis</a:t>
            </a:r>
            <a:endParaRPr b="0" i="0" sz="30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1643658" y="3617238"/>
            <a:ext cx="11342965" cy="2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Attrition is not uniform across life stages. Understanding age-based patterns reveals that different career phases require distinct retention strategies.</a:t>
            </a:r>
            <a:endParaRPr b="0" i="0" sz="12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1643658" y="5858351"/>
            <a:ext cx="11342965" cy="22860"/>
          </a:xfrm>
          <a:prstGeom prst="roundRect">
            <a:avLst>
              <a:gd fmla="val 288304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3841790" y="5387757"/>
            <a:ext cx="22860" cy="470654"/>
          </a:xfrm>
          <a:prstGeom prst="roundRect">
            <a:avLst>
              <a:gd fmla="val 288304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3676769" y="5681841"/>
            <a:ext cx="353020" cy="35302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735586" y="5711190"/>
            <a:ext cx="235268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8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2872621" y="4044672"/>
            <a:ext cx="1961436" cy="245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18-25 Years</a:t>
            </a:r>
            <a:endParaRPr b="0" i="0" sz="15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1800463" y="4383762"/>
            <a:ext cx="4105870" cy="2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 Attrition</a:t>
            </a:r>
            <a:endParaRPr b="0" i="0" sz="12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800463" y="4728805"/>
            <a:ext cx="4105870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Early career instability and job hopping behavior. Seeking rapid skill development and diverse experiences.</a:t>
            </a:r>
            <a:endParaRPr b="0" i="0" sz="120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6149578" y="5858292"/>
            <a:ext cx="22860" cy="470654"/>
          </a:xfrm>
          <a:prstGeom prst="roundRect">
            <a:avLst>
              <a:gd fmla="val 288304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5984557" y="5681841"/>
            <a:ext cx="353020" cy="35302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6043374" y="5711190"/>
            <a:ext cx="235268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85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5180409" y="6485930"/>
            <a:ext cx="1961436" cy="245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26-35 Years</a:t>
            </a:r>
            <a:endParaRPr b="0" i="0" sz="150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4108252" y="6825020"/>
            <a:ext cx="4105870" cy="2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Moderate-High</a:t>
            </a:r>
            <a:endParaRPr b="0" i="0" sz="12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4108252" y="7170063"/>
            <a:ext cx="4105870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Growth and compensation driven exits. Critical career advancement phase with high expectations.</a:t>
            </a:r>
            <a:endParaRPr b="0" i="0" sz="120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8457367" y="5387757"/>
            <a:ext cx="22860" cy="470654"/>
          </a:xfrm>
          <a:prstGeom prst="roundRect">
            <a:avLst>
              <a:gd fmla="val 288304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292346" y="5681841"/>
            <a:ext cx="353020" cy="35302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8351163" y="5711190"/>
            <a:ext cx="235268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85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7488198" y="4044672"/>
            <a:ext cx="1961436" cy="245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36-45 Years</a:t>
            </a:r>
            <a:endParaRPr b="0" i="0" sz="150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6416040" y="4383762"/>
            <a:ext cx="4105870" cy="2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Low Attrition</a:t>
            </a:r>
            <a:endParaRPr b="0" i="0" sz="120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6416040" y="4728805"/>
            <a:ext cx="4105870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Stability phase with established careers and family commitments driving retention.</a:t>
            </a:r>
            <a:endParaRPr b="0" i="0" sz="12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10765155" y="5858292"/>
            <a:ext cx="22860" cy="470654"/>
          </a:xfrm>
          <a:prstGeom prst="roundRect">
            <a:avLst>
              <a:gd fmla="val 288304" name="adj"/>
            </a:avLst>
          </a:prstGeom>
          <a:solidFill>
            <a:srgbClr val="4A2C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0600134" y="5681841"/>
            <a:ext cx="353020" cy="353020"/>
          </a:xfrm>
          <a:prstGeom prst="roundRect">
            <a:avLst>
              <a:gd fmla="val 18669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0658951" y="5711190"/>
            <a:ext cx="235268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850"/>
              <a:buFont typeface="Montserrat"/>
              <a:buNone/>
            </a:pPr>
            <a:r>
              <a:rPr b="0" i="0" lang="en-US" sz="18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8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9795986" y="6485930"/>
            <a:ext cx="1961436" cy="245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Montserrat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45+ Years</a:t>
            </a:r>
            <a:endParaRPr b="0" i="0" sz="15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8723828" y="6825020"/>
            <a:ext cx="4105870" cy="250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1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Lowest Risk</a:t>
            </a:r>
            <a:endParaRPr b="0" i="0" sz="12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8723828" y="7170063"/>
            <a:ext cx="4105870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 organizational attachment and investment in long-term benefits and relationships.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793790" y="2050971"/>
            <a:ext cx="7859316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Education and Gender Patterns</a:t>
            </a:r>
            <a:endParaRPr b="0" i="0" sz="39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793790" y="3167063"/>
            <a:ext cx="3677245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300"/>
              <a:buFont typeface="Montserrat"/>
              <a:buNone/>
            </a:pPr>
            <a:r>
              <a:rPr b="0" i="0" lang="en-US" sz="2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Education-Wise Attrition</a:t>
            </a:r>
            <a:endParaRPr b="0" i="0" sz="230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793790" y="3737491"/>
            <a:ext cx="6279356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Highly educated employees leave faster when roles underutilize their skills. This prevents overqualification-driven churn and highlights the need for skill-aligned project allocation.</a:t>
            </a:r>
            <a:endParaRPr b="0" i="0" sz="155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793790" y="4868704"/>
            <a:ext cx="62793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Key Finding: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Advanced degree holders show elevated exit rates in roles below their qualification level.</a:t>
            </a:r>
            <a:endParaRPr b="0" i="0" sz="155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793790" y="5682377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Action: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Internal mobility programs and skill-aligned assignments</a:t>
            </a:r>
            <a:endParaRPr b="0" i="0" sz="155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7564874" y="316706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300"/>
              <a:buFont typeface="Montserrat"/>
              <a:buNone/>
            </a:pPr>
            <a:r>
              <a:rPr b="0" i="0" lang="en-US" sz="23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Gender Analysis</a:t>
            </a:r>
            <a:endParaRPr b="0" i="0" sz="23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7564874" y="3737491"/>
            <a:ext cx="6279356" cy="952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Attrition differences exist across genders, often linked to role type, growth access, or satisfaction levels. This flags potential inclusion or policy gaps.</a:t>
            </a:r>
            <a:endParaRPr b="0" i="0" sz="155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7564874" y="4868704"/>
            <a:ext cx="6279356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Key Finding: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Gender-based patterns reveal opportunities for role parity improvements.</a:t>
            </a:r>
            <a:endParaRPr b="0" i="0" sz="155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7564874" y="5682377"/>
            <a:ext cx="6279356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1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Action:</a:t>
            </a: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Role parity audits and flexible work programs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777240" y="534352"/>
            <a:ext cx="1490305" cy="365165"/>
          </a:xfrm>
          <a:prstGeom prst="roundRect">
            <a:avLst>
              <a:gd fmla="val 17881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802" y="639247"/>
            <a:ext cx="155377" cy="155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1126808" y="592574"/>
            <a:ext cx="1024176" cy="248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00"/>
              <a:buFont typeface="Heebo"/>
              <a:buNone/>
            </a:pPr>
            <a:r>
              <a:rPr b="0" i="0" lang="en-US" sz="12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CRITICAL RISK</a:t>
            </a:r>
            <a:endParaRPr b="0" i="0" sz="120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77240" y="977146"/>
            <a:ext cx="5943005" cy="607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High Performer Attrition</a:t>
            </a:r>
            <a:endParaRPr b="0" i="0" sz="380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77240" y="1875949"/>
            <a:ext cx="13075920" cy="62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 performers are leaving at a measurable rate, not randomly. Their exits cluster around specific roles and tenure bands, representing strategic risk that directly impacts revenue and leadership pipeline.</a:t>
            </a:r>
            <a:endParaRPr b="0" i="0" sz="150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1680329" y="3979426"/>
            <a:ext cx="239029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38</a:t>
            </a:r>
            <a:endParaRPr b="0" i="0" sz="3800" u="none" cap="none" strike="noStrike"/>
          </a:p>
        </p:txBody>
      </p:sp>
      <p:pic>
        <p:nvPicPr>
          <p:cNvPr descr="preencoded.png" id="205" name="Google Shape;2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034" y="2764869"/>
            <a:ext cx="2915007" cy="291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1579007" y="5922764"/>
            <a:ext cx="2593062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High Performers Lost</a:t>
            </a:r>
            <a:endParaRPr b="0" i="0" sz="19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777240" y="6342936"/>
            <a:ext cx="4196715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Top talent exits requiring immediate attention</a:t>
            </a:r>
            <a:endParaRPr b="0" i="0" sz="150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6119932" y="3979426"/>
            <a:ext cx="239029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2.6x</a:t>
            </a:r>
            <a:endParaRPr b="0" i="0" sz="3800" u="none" cap="none" strike="noStrike"/>
          </a:p>
        </p:txBody>
      </p:sp>
      <p:pic>
        <p:nvPicPr>
          <p:cNvPr descr="preencoded.png" id="209" name="Google Shape;20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637" y="2764869"/>
            <a:ext cx="2915007" cy="291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>
            <a:off x="6100643" y="5922764"/>
            <a:ext cx="2429113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Business Impact</a:t>
            </a:r>
            <a:endParaRPr b="0" i="0" sz="1900" u="none" cap="none" strike="noStrike"/>
          </a:p>
        </p:txBody>
      </p:sp>
      <p:sp>
        <p:nvSpPr>
          <p:cNvPr id="211" name="Google Shape;211;p20"/>
          <p:cNvSpPr/>
          <p:nvPr/>
        </p:nvSpPr>
        <p:spPr>
          <a:xfrm>
            <a:off x="5216843" y="6342936"/>
            <a:ext cx="4196715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High performers drive disproportionate value</a:t>
            </a:r>
            <a:endParaRPr b="0" i="0" sz="1500" u="none" cap="none" strike="noStrike"/>
          </a:p>
        </p:txBody>
      </p:sp>
      <p:sp>
        <p:nvSpPr>
          <p:cNvPr id="212" name="Google Shape;212;p20"/>
          <p:cNvSpPr/>
          <p:nvPr/>
        </p:nvSpPr>
        <p:spPr>
          <a:xfrm>
            <a:off x="10559534" y="3979426"/>
            <a:ext cx="2390299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3800"/>
              <a:buFont typeface="Montserrat"/>
              <a:buNone/>
            </a:pPr>
            <a:r>
              <a:rPr b="0" i="0" lang="en-US" sz="38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85%</a:t>
            </a:r>
            <a:endParaRPr b="0" i="0" sz="3800" u="none" cap="none" strike="noStrike"/>
          </a:p>
        </p:txBody>
      </p:sp>
      <p:pic>
        <p:nvPicPr>
          <p:cNvPr descr="preencoded.png" id="213" name="Google Shape;21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7239" y="2764869"/>
            <a:ext cx="2915007" cy="291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>
            <a:off x="10540246" y="5922764"/>
            <a:ext cx="2429113" cy="303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Preventable</a:t>
            </a:r>
            <a:endParaRPr b="0" i="0" sz="1900" u="none" cap="none" strike="noStrike"/>
          </a:p>
        </p:txBody>
      </p:sp>
      <p:sp>
        <p:nvSpPr>
          <p:cNvPr id="215" name="Google Shape;215;p20"/>
          <p:cNvSpPr/>
          <p:nvPr/>
        </p:nvSpPr>
        <p:spPr>
          <a:xfrm>
            <a:off x="9656445" y="6342936"/>
            <a:ext cx="4196715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00"/>
              <a:buFont typeface="Heebo"/>
              <a:buNone/>
            </a:pPr>
            <a:r>
              <a:rPr b="0" i="0" lang="en-US" sz="150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With targeted retention interventions</a:t>
            </a:r>
            <a:endParaRPr b="0" i="0" sz="150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777240" y="6872407"/>
            <a:ext cx="13075920" cy="825698"/>
          </a:xfrm>
          <a:prstGeom prst="roundRect">
            <a:avLst>
              <a:gd fmla="val 9885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7" name="Google Shape;21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550" y="7158633"/>
            <a:ext cx="242888" cy="194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1408748" y="7115294"/>
            <a:ext cx="12250103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ebo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Suggested Action:</a:t>
            </a:r>
            <a:r>
              <a:rPr b="0" i="0" lang="en-US" sz="1500" u="none" cap="none" strike="noStrik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Retention bonuses tied to impact, not tenure, plus accelerated leadership exposure for high performers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793790" y="1063228"/>
            <a:ext cx="1268730" cy="373142"/>
          </a:xfrm>
          <a:prstGeom prst="roundRect">
            <a:avLst>
              <a:gd fmla="val 17872" name="adj"/>
            </a:avLst>
          </a:prstGeom>
          <a:solidFill>
            <a:srgbClr val="1E0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912852" y="1122759"/>
            <a:ext cx="103060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250"/>
              <a:buFont typeface="Heebo"/>
              <a:buNone/>
            </a:pPr>
            <a:r>
              <a:rPr b="0" i="0" lang="en-US" sz="12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KEY FINDINGS</a:t>
            </a:r>
            <a:endParaRPr b="0" i="0" sz="12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793790" y="1515666"/>
            <a:ext cx="7221260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00"/>
              <a:buFont typeface="Montserrat"/>
              <a:buNone/>
            </a:pPr>
            <a:r>
              <a:rPr b="0" i="0" lang="en-US" sz="3900" u="none" cap="none" strike="noStrike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What the Dashboard Reveals</a:t>
            </a:r>
            <a:endParaRPr b="0" i="0" sz="390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793790" y="2433399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The dashboard shifts the narrative from "people are leaving" to "these conditions are causing exits." It converts HR data into actionable management intelligence through integrated KPI and diagnostic views.</a:t>
            </a:r>
            <a:endParaRPr b="0" i="0" sz="1550" u="none" cap="none" strike="noStrike"/>
          </a:p>
        </p:txBody>
      </p:sp>
      <p:pic>
        <p:nvPicPr>
          <p:cNvPr descr="preencoded.png"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91721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992148" y="428386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Structural Issue</a:t>
            </a:r>
            <a:endParaRPr b="0" i="0" sz="19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992148" y="4713089"/>
            <a:ext cx="612469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Attrition is structural, not accidental or random</a:t>
            </a:r>
            <a:endParaRPr b="0" i="0" sz="1550" u="none" cap="none" strike="noStrike"/>
          </a:p>
        </p:txBody>
      </p:sp>
      <p:pic>
        <p:nvPicPr>
          <p:cNvPr descr="preencoded.png" id="231" name="Google Shape;2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3291721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>
            <a:off x="7513558" y="428386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Career Stagnation</a:t>
            </a:r>
            <a:endParaRPr b="0" i="0" sz="1950" u="none" cap="none" strike="noStrike"/>
          </a:p>
        </p:txBody>
      </p:sp>
      <p:sp>
        <p:nvSpPr>
          <p:cNvPr id="233" name="Google Shape;233;p21"/>
          <p:cNvSpPr/>
          <p:nvPr/>
        </p:nvSpPr>
        <p:spPr>
          <a:xfrm>
            <a:off x="7513558" y="4713089"/>
            <a:ext cx="612469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Promotion gaps and satisfaction issues are primary drivers</a:t>
            </a:r>
            <a:endParaRPr b="0" i="0" sz="1550" u="none" cap="none" strike="noStrike"/>
          </a:p>
        </p:txBody>
      </p:sp>
      <p:pic>
        <p:nvPicPr>
          <p:cNvPr descr="preencoded.png" id="234" name="Google Shape;2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228987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992148" y="6221135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Risk Segments</a:t>
            </a:r>
            <a:endParaRPr b="0" i="0" sz="19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992148" y="6650355"/>
            <a:ext cx="612469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Younger and mid-career employees represent highest risk pool</a:t>
            </a:r>
            <a:endParaRPr b="0" i="0" sz="1550" u="none" cap="none" strike="noStrike"/>
          </a:p>
        </p:txBody>
      </p:sp>
      <p:pic>
        <p:nvPicPr>
          <p:cNvPr descr="preencoded.png" id="237" name="Google Shape;23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228987"/>
            <a:ext cx="6521410" cy="793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7513558" y="6221135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950"/>
              <a:buFont typeface="Montserrat"/>
              <a:buNone/>
            </a:pPr>
            <a:r>
              <a:rPr b="0" i="0" lang="en-US" sz="1950" u="none" cap="none" strike="noStrike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Department Strain</a:t>
            </a:r>
            <a:endParaRPr b="0" i="0" sz="195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7513558" y="6650355"/>
            <a:ext cx="6124694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50"/>
              <a:buFont typeface="Heebo"/>
              <a:buNone/>
            </a:pPr>
            <a:r>
              <a:rPr b="0" i="0" lang="en-US" sz="1550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Certain departments and roles consistently under pressure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